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  <p:sldId id="261" r:id="rId7"/>
    <p:sldId id="262" r:id="rId8"/>
    <p:sldId id="263" r:id="rId9"/>
    <p:sldId id="266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510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855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877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8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000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0352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591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677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92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861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92C3F-1F37-4A9A-9C3C-C2AC71556947}" type="datetimeFigureOut">
              <a:rPr lang="en-AU" smtClean="0"/>
              <a:t>9/08/2012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D623F-9B3E-488E-86A0-6C287478F03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30526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908" y="2708920"/>
            <a:ext cx="7772400" cy="1470025"/>
          </a:xfrm>
        </p:spPr>
        <p:txBody>
          <a:bodyPr/>
          <a:lstStyle/>
          <a:p>
            <a:r>
              <a:rPr lang="en-AU" dirty="0" smtClean="0"/>
              <a:t>Gothic Literature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0708" y="3933056"/>
            <a:ext cx="6400800" cy="2016224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tx1"/>
                </a:solidFill>
              </a:rPr>
              <a:t>An overview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341" y="680654"/>
            <a:ext cx="3240360" cy="230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447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3. Plot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Spiral narrative</a:t>
            </a:r>
          </a:p>
          <a:p>
            <a:r>
              <a:rPr lang="en-AU" dirty="0" smtClean="0"/>
              <a:t>Ascent or descent</a:t>
            </a:r>
          </a:p>
          <a:p>
            <a:r>
              <a:rPr lang="en-AU" dirty="0" smtClean="0"/>
              <a:t>Action at night</a:t>
            </a:r>
          </a:p>
          <a:p>
            <a:r>
              <a:rPr lang="en-AU" dirty="0" smtClean="0"/>
              <a:t>The pursued heroine</a:t>
            </a:r>
          </a:p>
          <a:p>
            <a:r>
              <a:rPr lang="en-AU" dirty="0" smtClean="0"/>
              <a:t>Decay/images of death</a:t>
            </a:r>
          </a:p>
          <a:p>
            <a:r>
              <a:rPr lang="en-AU" dirty="0" smtClean="0"/>
              <a:t>Dreams/visions</a:t>
            </a:r>
          </a:p>
          <a:p>
            <a:r>
              <a:rPr lang="en-AU" dirty="0" smtClean="0"/>
              <a:t>Ancestral curse</a:t>
            </a:r>
          </a:p>
          <a:p>
            <a:r>
              <a:rPr lang="en-AU" dirty="0" smtClean="0"/>
              <a:t>Entrapment/imprisonment</a:t>
            </a:r>
          </a:p>
          <a:p>
            <a:r>
              <a:rPr lang="en-AU" dirty="0" smtClean="0"/>
              <a:t>Gothic gadgets</a:t>
            </a:r>
          </a:p>
        </p:txBody>
      </p:sp>
    </p:spTree>
    <p:extLst>
      <p:ext uri="{BB962C8B-B14F-4D97-AF65-F5344CB8AC3E}">
        <p14:creationId xmlns:p14="http://schemas.microsoft.com/office/powerpoint/2010/main" val="418714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More plot elements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Gothic counterfeit</a:t>
            </a:r>
          </a:p>
          <a:p>
            <a:r>
              <a:rPr lang="en-AU" dirty="0" smtClean="0"/>
              <a:t>Mystery</a:t>
            </a:r>
          </a:p>
          <a:p>
            <a:r>
              <a:rPr lang="en-AU" dirty="0" smtClean="0"/>
              <a:t>Comedy that precludes tragedy</a:t>
            </a:r>
          </a:p>
          <a:p>
            <a:r>
              <a:rPr lang="en-AU" dirty="0"/>
              <a:t>N</a:t>
            </a:r>
            <a:r>
              <a:rPr lang="en-AU" dirty="0" smtClean="0"/>
              <a:t>ecromancy</a:t>
            </a:r>
            <a:endParaRPr lang="en-AU" dirty="0" smtClean="0"/>
          </a:p>
          <a:p>
            <a:r>
              <a:rPr lang="en-AU" dirty="0" smtClean="0"/>
              <a:t>Body-snatching</a:t>
            </a:r>
          </a:p>
          <a:p>
            <a:r>
              <a:rPr lang="en-AU" dirty="0" smtClean="0"/>
              <a:t>Revenge</a:t>
            </a:r>
          </a:p>
          <a:p>
            <a:r>
              <a:rPr lang="en-AU" dirty="0" smtClean="0"/>
              <a:t>Sleep-walking</a:t>
            </a:r>
          </a:p>
          <a:p>
            <a:r>
              <a:rPr lang="en-AU" dirty="0" smtClean="0"/>
              <a:t>Superstition</a:t>
            </a:r>
          </a:p>
          <a:p>
            <a:r>
              <a:rPr lang="en-AU" dirty="0"/>
              <a:t>T</a:t>
            </a:r>
            <a:r>
              <a:rPr lang="en-AU" dirty="0" smtClean="0"/>
              <a:t>ransformation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0399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Now you decide: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AU" dirty="0" smtClean="0"/>
              <a:t>Is </a:t>
            </a:r>
            <a:r>
              <a:rPr lang="en-AU" i="1" dirty="0" smtClean="0"/>
              <a:t>Edward </a:t>
            </a:r>
            <a:r>
              <a:rPr lang="en-AU" i="1" dirty="0" err="1" smtClean="0"/>
              <a:t>Scissorhands</a:t>
            </a:r>
            <a:r>
              <a:rPr lang="en-AU" dirty="0" smtClean="0"/>
              <a:t> a Gothic film? </a:t>
            </a:r>
          </a:p>
          <a:p>
            <a:r>
              <a:rPr lang="en-AU" dirty="0" smtClean="0"/>
              <a:t>Tick the boxes on your handout that appear in the film</a:t>
            </a:r>
          </a:p>
          <a:p>
            <a:r>
              <a:rPr lang="en-AU" dirty="0" smtClean="0"/>
              <a:t>Then, describe the element as it occurs in the film</a:t>
            </a:r>
          </a:p>
          <a:p>
            <a:r>
              <a:rPr lang="en-AU" dirty="0" smtClean="0"/>
              <a:t>Make your decision: is there enough to justify a claim that </a:t>
            </a:r>
            <a:r>
              <a:rPr lang="en-AU" i="1" dirty="0" smtClean="0"/>
              <a:t>Edward </a:t>
            </a:r>
            <a:r>
              <a:rPr lang="en-AU" i="1" dirty="0" err="1" smtClean="0"/>
              <a:t>Scissorhands</a:t>
            </a:r>
            <a:r>
              <a:rPr lang="en-AU" dirty="0" smtClean="0"/>
              <a:t> is a Gothic film? If yes, then explain why.</a:t>
            </a:r>
          </a:p>
          <a:p>
            <a:r>
              <a:rPr lang="en-AU" dirty="0" smtClean="0"/>
              <a:t>If no, then explain why not and what genre you think it fits better into</a:t>
            </a:r>
            <a:endParaRPr lang="en-A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496" y="5373216"/>
            <a:ext cx="2564904" cy="123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53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75722"/>
            <a:ext cx="8229600" cy="1143000"/>
          </a:xfrm>
        </p:spPr>
        <p:txBody>
          <a:bodyPr/>
          <a:lstStyle/>
          <a:p>
            <a:r>
              <a:rPr lang="en-AU" dirty="0" smtClean="0"/>
              <a:t>Why is it called ‘Gothic?’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66526" y="980728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England from 1790 to 1830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Falls within the category of Romantic literature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It can be seen as a description of a ‘fallen’ world-ultimately, it depicts the struggle of every human between our ‘good’ side and our ‘bad’ side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dirty="0" smtClean="0"/>
              <a:t>It is about </a:t>
            </a:r>
            <a:r>
              <a:rPr lang="en-AU" dirty="0" smtClean="0">
                <a:solidFill>
                  <a:schemeClr val="tx1"/>
                </a:solidFill>
              </a:rPr>
              <a:t>the result of our fears and repressed emotions and how this divided condition cannot be understood by ‘reason’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dirty="0" smtClean="0"/>
              <a:t>Gothic stories feature themes of despair, the grotesque and horror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dirty="0" smtClean="0"/>
              <a:t>These novels explore ‘the other’ and </a:t>
            </a:r>
            <a:r>
              <a:rPr lang="en-AU" dirty="0" smtClean="0">
                <a:solidFill>
                  <a:schemeClr val="tx1"/>
                </a:solidFill>
              </a:rPr>
              <a:t>how this change in dynamic ‘spoils’ an otherwise idyllic lifestyle</a:t>
            </a:r>
          </a:p>
          <a:p>
            <a:pPr marL="457200" indent="-457200"/>
            <a:r>
              <a:rPr lang="en-AU" dirty="0" smtClean="0"/>
              <a:t>Some famous examples you may have heard of: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Heathcliff in </a:t>
            </a:r>
            <a:r>
              <a:rPr lang="en-AU" i="1" dirty="0" smtClean="0">
                <a:solidFill>
                  <a:schemeClr val="tx1"/>
                </a:solidFill>
              </a:rPr>
              <a:t>Wuthering Heights</a:t>
            </a:r>
            <a:r>
              <a:rPr lang="en-AU" dirty="0" smtClean="0">
                <a:solidFill>
                  <a:schemeClr val="tx1"/>
                </a:solidFill>
              </a:rPr>
              <a:t> by Emily Bronte </a:t>
            </a:r>
          </a:p>
          <a:p>
            <a:r>
              <a:rPr lang="en-AU" i="1" dirty="0" smtClean="0">
                <a:solidFill>
                  <a:schemeClr val="tx1"/>
                </a:solidFill>
              </a:rPr>
              <a:t>Rebecca</a:t>
            </a:r>
            <a:r>
              <a:rPr lang="en-AU" dirty="0" smtClean="0">
                <a:solidFill>
                  <a:schemeClr val="tx1"/>
                </a:solidFill>
              </a:rPr>
              <a:t> by Daphne du </a:t>
            </a:r>
            <a:r>
              <a:rPr lang="en-AU" dirty="0" err="1" smtClean="0">
                <a:solidFill>
                  <a:schemeClr val="tx1"/>
                </a:solidFill>
              </a:rPr>
              <a:t>Maurier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AU" i="1" dirty="0" smtClean="0">
                <a:solidFill>
                  <a:schemeClr val="tx1"/>
                </a:solidFill>
              </a:rPr>
              <a:t>Dracula</a:t>
            </a:r>
            <a:r>
              <a:rPr lang="en-AU" dirty="0" smtClean="0">
                <a:solidFill>
                  <a:schemeClr val="tx1"/>
                </a:solidFill>
              </a:rPr>
              <a:t> by Bram Stoker</a:t>
            </a:r>
          </a:p>
          <a:p>
            <a:r>
              <a:rPr lang="en-AU" i="1" dirty="0" smtClean="0">
                <a:solidFill>
                  <a:schemeClr val="tx1"/>
                </a:solidFill>
              </a:rPr>
              <a:t>Frankenstein </a:t>
            </a:r>
            <a:r>
              <a:rPr lang="en-AU" dirty="0" smtClean="0">
                <a:solidFill>
                  <a:schemeClr val="tx1"/>
                </a:solidFill>
              </a:rPr>
              <a:t>by Mary Shelley</a:t>
            </a:r>
          </a:p>
          <a:p>
            <a:r>
              <a:rPr lang="en-AU" i="1" dirty="0" smtClean="0">
                <a:solidFill>
                  <a:schemeClr val="tx1"/>
                </a:solidFill>
              </a:rPr>
              <a:t>Jane Eyre</a:t>
            </a:r>
            <a:r>
              <a:rPr lang="en-AU" dirty="0" smtClean="0">
                <a:solidFill>
                  <a:schemeClr val="tx1"/>
                </a:solidFill>
              </a:rPr>
              <a:t> by Charlotte Bronte </a:t>
            </a:r>
          </a:p>
          <a:p>
            <a:r>
              <a:rPr lang="en-AU" i="1" dirty="0" err="1" smtClean="0">
                <a:solidFill>
                  <a:schemeClr val="tx1"/>
                </a:solidFill>
              </a:rPr>
              <a:t>Dr.</a:t>
            </a:r>
            <a:r>
              <a:rPr lang="en-AU" i="1" dirty="0" smtClean="0">
                <a:solidFill>
                  <a:schemeClr val="tx1"/>
                </a:solidFill>
              </a:rPr>
              <a:t> Jekyll and </a:t>
            </a:r>
            <a:r>
              <a:rPr lang="en-AU" i="1" dirty="0" err="1" smtClean="0">
                <a:solidFill>
                  <a:schemeClr val="tx1"/>
                </a:solidFill>
              </a:rPr>
              <a:t>Mr.</a:t>
            </a:r>
            <a:r>
              <a:rPr lang="en-AU" i="1" dirty="0" smtClean="0">
                <a:solidFill>
                  <a:schemeClr val="tx1"/>
                </a:solidFill>
              </a:rPr>
              <a:t> Hyde</a:t>
            </a:r>
            <a:r>
              <a:rPr lang="en-AU" dirty="0" smtClean="0">
                <a:solidFill>
                  <a:schemeClr val="tx1"/>
                </a:solidFill>
              </a:rPr>
              <a:t> by Robert Louis Stevenson</a:t>
            </a:r>
          </a:p>
          <a:p>
            <a:r>
              <a:rPr lang="en-AU" dirty="0" smtClean="0">
                <a:solidFill>
                  <a:schemeClr val="tx1"/>
                </a:solidFill>
              </a:rPr>
              <a:t>Mostly women authors-why?</a:t>
            </a:r>
            <a:endParaRPr lang="en-AU" dirty="0" smtClean="0"/>
          </a:p>
          <a:p>
            <a:pPr marL="457200" indent="-457200">
              <a:buFont typeface="Arial" pitchFamily="34" charset="0"/>
              <a:buChar char="•"/>
            </a:pPr>
            <a:endParaRPr lang="en-AU" dirty="0" smtClean="0"/>
          </a:p>
          <a:p>
            <a:pPr marL="457200" indent="-457200">
              <a:buFont typeface="Arial" pitchFamily="34" charset="0"/>
              <a:buChar char="•"/>
            </a:pPr>
            <a:endParaRPr lang="en-AU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AU" dirty="0" smtClean="0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93096"/>
            <a:ext cx="2997448" cy="198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566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More about what Gothic Literature is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1268760"/>
            <a:ext cx="5328592" cy="3899282"/>
          </a:xfrm>
        </p:spPr>
        <p:txBody>
          <a:bodyPr>
            <a:normAutofit fontScale="55000" lnSpcReduction="20000"/>
          </a:bodyPr>
          <a:lstStyle/>
          <a:p>
            <a:pPr marL="457200" indent="-457200"/>
            <a:r>
              <a:rPr lang="en-AU" dirty="0" smtClean="0">
                <a:solidFill>
                  <a:schemeClr val="tx1"/>
                </a:solidFill>
              </a:rPr>
              <a:t>Named for the setting - ‘Gothic’-styled architectural building, mostly castles, mansions, abbeys</a:t>
            </a:r>
          </a:p>
          <a:p>
            <a:pPr marL="457200" indent="-457200"/>
            <a:r>
              <a:rPr lang="en-AU" dirty="0" smtClean="0">
                <a:solidFill>
                  <a:schemeClr val="tx1"/>
                </a:solidFill>
              </a:rPr>
              <a:t>Architecture labelled ‘Gothic’ as it was considered barbaric, reminding the neo-Classicists of the ‘barbaric’ Goths (a northern-Germanic tribe, probably from modern day Sweden, akin to the Vikings) who had invaded much of Europe around 5 AD.</a:t>
            </a:r>
            <a:endParaRPr lang="en-AU" dirty="0" smtClean="0"/>
          </a:p>
          <a:p>
            <a:pPr marL="457200" indent="-457200"/>
            <a:r>
              <a:rPr lang="en-AU" dirty="0" smtClean="0"/>
              <a:t>Dark stories about the supernatural began to be known as Gothic fiction</a:t>
            </a:r>
          </a:p>
          <a:p>
            <a:pPr marL="457200" indent="-457200"/>
            <a:r>
              <a:rPr lang="en-AU" dirty="0" smtClean="0">
                <a:solidFill>
                  <a:schemeClr val="tx1"/>
                </a:solidFill>
              </a:rPr>
              <a:t>‘Haunted house’ stories</a:t>
            </a:r>
          </a:p>
          <a:p>
            <a:pPr marL="457200" indent="-457200"/>
            <a:r>
              <a:rPr lang="en-AU" dirty="0" smtClean="0"/>
              <a:t>Some modern Gothic stories include </a:t>
            </a:r>
            <a:r>
              <a:rPr lang="en-AU" dirty="0" err="1" smtClean="0"/>
              <a:t>Stephenie</a:t>
            </a:r>
            <a:r>
              <a:rPr lang="en-AU" dirty="0" smtClean="0"/>
              <a:t> Meyer’s </a:t>
            </a:r>
            <a:r>
              <a:rPr lang="en-AU" i="1" dirty="0" smtClean="0"/>
              <a:t>Twilight </a:t>
            </a:r>
            <a:r>
              <a:rPr lang="en-AU" dirty="0" smtClean="0"/>
              <a:t>series and Lauren Kate’s </a:t>
            </a:r>
            <a:r>
              <a:rPr lang="en-AU" i="1" dirty="0" smtClean="0"/>
              <a:t>Fallen</a:t>
            </a:r>
            <a:r>
              <a:rPr lang="en-AU" dirty="0" smtClean="0"/>
              <a:t> series</a:t>
            </a:r>
          </a:p>
          <a:p>
            <a:pPr marL="457200" indent="-457200"/>
            <a:endParaRPr lang="en-A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10" name="il_fi" descr="http://www.lovellchen.com.au/pics/immigration/immigration_28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412776"/>
            <a:ext cx="27527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l_fi" descr="http://farm4.static.flickr.com/3235/2734499041_d6b82e845a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868" y="3645024"/>
            <a:ext cx="2345308" cy="282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310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Gothic Elements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Setting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Characters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Plot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3" y="2666999"/>
            <a:ext cx="3402483" cy="3512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62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1. Settings-vital in Gothic Lit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They evoke </a:t>
            </a:r>
            <a:r>
              <a:rPr lang="en-AU" dirty="0"/>
              <a:t>the atmosphere of horror and </a:t>
            </a:r>
            <a:r>
              <a:rPr lang="en-AU" dirty="0" smtClean="0"/>
              <a:t>dread</a:t>
            </a:r>
          </a:p>
          <a:p>
            <a:r>
              <a:rPr lang="en-AU" dirty="0" smtClean="0"/>
              <a:t>They also portray </a:t>
            </a:r>
            <a:r>
              <a:rPr lang="en-AU" dirty="0"/>
              <a:t>the deterioration of its </a:t>
            </a:r>
            <a:r>
              <a:rPr lang="en-AU" dirty="0" smtClean="0"/>
              <a:t>world: the </a:t>
            </a:r>
            <a:r>
              <a:rPr lang="en-AU" dirty="0"/>
              <a:t>decaying, ruined scenery implies </a:t>
            </a:r>
            <a:r>
              <a:rPr lang="en-AU" dirty="0" smtClean="0"/>
              <a:t>that, </a:t>
            </a:r>
            <a:r>
              <a:rPr lang="en-AU" dirty="0"/>
              <a:t>at one </a:t>
            </a:r>
            <a:r>
              <a:rPr lang="en-AU" dirty="0" smtClean="0"/>
              <a:t>time, </a:t>
            </a:r>
            <a:r>
              <a:rPr lang="en-AU" dirty="0"/>
              <a:t>there was a thriving world. At one </a:t>
            </a:r>
            <a:r>
              <a:rPr lang="en-AU" dirty="0" smtClean="0"/>
              <a:t>time, </a:t>
            </a:r>
            <a:r>
              <a:rPr lang="en-AU" dirty="0"/>
              <a:t>the abbey, castle, or landscape was something treasured and appreciated. Now, all that lasts is the decaying shell of a once thriving dwelling.</a:t>
            </a:r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A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60848"/>
            <a:ext cx="421761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75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en-AU" sz="3000" dirty="0" smtClean="0"/>
              <a:t>1. Gothic architecture: </a:t>
            </a:r>
            <a:r>
              <a:rPr lang="en-AU" sz="1600" b="0" dirty="0" smtClean="0"/>
              <a:t>castle, monastery, mansion, basements, attics</a:t>
            </a:r>
            <a:r>
              <a:rPr lang="en-AU" sz="1600" dirty="0" smtClean="0"/>
              <a:t/>
            </a:r>
            <a:br>
              <a:rPr lang="en-AU" sz="1600" dirty="0" smtClean="0"/>
            </a:br>
            <a:r>
              <a:rPr lang="en-AU" sz="3000" dirty="0" smtClean="0"/>
              <a:t>2. Mist/Fog</a:t>
            </a:r>
            <a:endParaRPr lang="en-AU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92895"/>
            <a:ext cx="3008313" cy="3633267"/>
          </a:xfrm>
        </p:spPr>
        <p:txBody>
          <a:bodyPr>
            <a:normAutofit fontScale="92500" lnSpcReduction="20000"/>
          </a:bodyPr>
          <a:lstStyle/>
          <a:p>
            <a:r>
              <a:rPr lang="en-AU" sz="1500" dirty="0" smtClean="0"/>
              <a:t>Literary convention used</a:t>
            </a:r>
          </a:p>
          <a:p>
            <a:r>
              <a:rPr lang="en-AU" sz="1500" dirty="0" smtClean="0"/>
              <a:t>to obscure objects,</a:t>
            </a:r>
          </a:p>
          <a:p>
            <a:r>
              <a:rPr lang="en-AU" sz="1500" dirty="0" smtClean="0"/>
              <a:t>reduce visibility, or</a:t>
            </a:r>
          </a:p>
          <a:p>
            <a:r>
              <a:rPr lang="en-AU" sz="1500" dirty="0" smtClean="0"/>
              <a:t>preclude the insertion of</a:t>
            </a:r>
          </a:p>
          <a:p>
            <a:r>
              <a:rPr lang="en-AU" sz="1500" dirty="0" smtClean="0"/>
              <a:t>something terrifying.</a:t>
            </a:r>
          </a:p>
          <a:p>
            <a:endParaRPr lang="en-AU" dirty="0"/>
          </a:p>
          <a:p>
            <a:r>
              <a:rPr lang="en-AU" sz="2700" b="1" dirty="0" smtClean="0"/>
              <a:t>3. Cemetery</a:t>
            </a:r>
          </a:p>
          <a:p>
            <a:r>
              <a:rPr lang="en-AU" sz="2700" b="1" dirty="0" smtClean="0"/>
              <a:t>4. Lighting: </a:t>
            </a:r>
            <a:r>
              <a:rPr lang="en-AU" sz="1600" dirty="0" smtClean="0"/>
              <a:t>flickering candle, moonbeams, shadows, electric failure</a:t>
            </a:r>
          </a:p>
          <a:p>
            <a:r>
              <a:rPr lang="en-AU" sz="2700" b="1" dirty="0" smtClean="0"/>
              <a:t>5. Rugged landscapes: </a:t>
            </a:r>
            <a:r>
              <a:rPr lang="en-AU" sz="1600" dirty="0" smtClean="0"/>
              <a:t>mountains, icy wastes, thick forests</a:t>
            </a:r>
          </a:p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3365524" cy="2243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08" y="3717032"/>
            <a:ext cx="3580631" cy="266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08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5346"/>
            <a:ext cx="17145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6" y="65162"/>
            <a:ext cx="3848080" cy="207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Characters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u="sng" dirty="0" smtClean="0"/>
              <a:t>Monster/Villain/Fallen Hero</a:t>
            </a:r>
            <a:endParaRPr lang="en-AU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Often grotesque</a:t>
            </a:r>
          </a:p>
          <a:p>
            <a:r>
              <a:rPr lang="en-AU" dirty="0" smtClean="0"/>
              <a:t>May have ‘sinned’ and caused their own despairing fate or ancestors may have wronged someone and they are now cursed</a:t>
            </a:r>
          </a:p>
          <a:p>
            <a:r>
              <a:rPr lang="en-AU" dirty="0" smtClean="0"/>
              <a:t>Could have striven for ‘forbidden knowledge/power and now live in isolation as form of divine punishment</a:t>
            </a:r>
          </a:p>
          <a:p>
            <a:r>
              <a:rPr lang="en-AU" dirty="0" smtClean="0"/>
              <a:t>Sometimes has enough ‘good’ points to be seen as more than just the ‘bad guy’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u="sng" dirty="0" smtClean="0"/>
              <a:t>Protagonist</a:t>
            </a:r>
            <a:endParaRPr lang="en-AU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Often female and ‘weak’, innocent</a:t>
            </a:r>
          </a:p>
          <a:p>
            <a:r>
              <a:rPr lang="en-AU" dirty="0" smtClean="0"/>
              <a:t>Pursued by evil force</a:t>
            </a:r>
          </a:p>
          <a:p>
            <a:r>
              <a:rPr lang="en-AU" dirty="0" smtClean="0"/>
              <a:t>Can’t fight the ‘monster’, so flees instead and is ‘redeemed’ back into ‘normal’ society by a reunion with a loved one</a:t>
            </a:r>
          </a:p>
          <a:p>
            <a:r>
              <a:rPr lang="en-AU" dirty="0" smtClean="0"/>
              <a:t>Threatened with murder, abduction, torture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077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66149"/>
            <a:ext cx="2408978" cy="30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More characters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u="sng" dirty="0" smtClean="0"/>
              <a:t>Supernatural beings</a:t>
            </a:r>
            <a:endParaRPr lang="en-AU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Vampires</a:t>
            </a:r>
          </a:p>
          <a:p>
            <a:r>
              <a:rPr lang="en-AU" dirty="0" smtClean="0"/>
              <a:t>Monsters</a:t>
            </a:r>
          </a:p>
          <a:p>
            <a:r>
              <a:rPr lang="en-AU" dirty="0" smtClean="0"/>
              <a:t>Witches</a:t>
            </a:r>
          </a:p>
          <a:p>
            <a:r>
              <a:rPr lang="en-AU" dirty="0" smtClean="0"/>
              <a:t>Dark angels </a:t>
            </a:r>
          </a:p>
          <a:p>
            <a:r>
              <a:rPr lang="en-AU" dirty="0" smtClean="0"/>
              <a:t>Werewolves</a:t>
            </a:r>
          </a:p>
          <a:p>
            <a:r>
              <a:rPr lang="en-AU" dirty="0" smtClean="0"/>
              <a:t>Ghosts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u="sng" dirty="0" smtClean="0"/>
              <a:t>Revenant</a:t>
            </a:r>
            <a:endParaRPr lang="en-AU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The return of the dead upon the living</a:t>
            </a:r>
            <a:endParaRPr lang="en-A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575" y="3633192"/>
            <a:ext cx="3820683" cy="28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97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769" y="3905218"/>
            <a:ext cx="3116729" cy="2597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More characters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u="sng" dirty="0" smtClean="0"/>
              <a:t>Incarnation of evil</a:t>
            </a:r>
            <a:endParaRPr lang="en-AU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Devil-type character</a:t>
            </a:r>
          </a:p>
          <a:p>
            <a:r>
              <a:rPr lang="en-AU" dirty="0" smtClean="0"/>
              <a:t>Often the antagonist</a:t>
            </a:r>
          </a:p>
          <a:p>
            <a:r>
              <a:rPr lang="en-AU" dirty="0" smtClean="0"/>
              <a:t>Pursues the heroine</a:t>
            </a:r>
          </a:p>
          <a:p>
            <a:r>
              <a:rPr lang="en-AU" dirty="0" smtClean="0"/>
              <a:t>Attempts to kill, hurt, destroy, torture</a:t>
            </a:r>
          </a:p>
          <a:p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u="sng" dirty="0" smtClean="0"/>
              <a:t>Unreliable narrator</a:t>
            </a:r>
            <a:endParaRPr lang="en-AU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Audience suspects narrator’s version of the story may be misunderstood or that the narrator is deliberately misleading the audience</a:t>
            </a:r>
            <a:endParaRPr lang="en-A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509" y="4365104"/>
            <a:ext cx="1828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10745</TotalTime>
  <Words>686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Gothic Literature</vt:lpstr>
      <vt:lpstr>Why is it called ‘Gothic?’</vt:lpstr>
      <vt:lpstr>More about what Gothic Literature is</vt:lpstr>
      <vt:lpstr>Gothic Elements</vt:lpstr>
      <vt:lpstr>1. Settings-vital in Gothic Lit</vt:lpstr>
      <vt:lpstr>1. Gothic architecture: castle, monastery, mansion, basements, attics 2. Mist/Fog</vt:lpstr>
      <vt:lpstr>2. Characters</vt:lpstr>
      <vt:lpstr>More characters</vt:lpstr>
      <vt:lpstr>More characters</vt:lpstr>
      <vt:lpstr>3. Plot</vt:lpstr>
      <vt:lpstr>More plot elements</vt:lpstr>
      <vt:lpstr>Now you decide: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Gothic Literature</dc:title>
  <dc:creator>GRAHAM-PROWSE, Felicity(GRA)</dc:creator>
  <cp:lastModifiedBy>GRAHAM-PROWSE, Felicity(GRA)</cp:lastModifiedBy>
  <cp:revision>79</cp:revision>
  <dcterms:created xsi:type="dcterms:W3CDTF">2012-08-09T11:31:33Z</dcterms:created>
  <dcterms:modified xsi:type="dcterms:W3CDTF">2012-08-16T22:37:21Z</dcterms:modified>
</cp:coreProperties>
</file>